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DDF6"/>
    <a:srgbClr val="FFD1F3"/>
    <a:srgbClr val="DE0000"/>
    <a:srgbClr val="538ED5"/>
    <a:srgbClr val="3C7F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96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447C22-F62B-4085-8C73-1238A00E89EB}" type="datetimeFigureOut">
              <a:rPr lang="fa-IR" smtClean="0"/>
              <a:pPr/>
              <a:t>18/01/1439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6634D5-94B8-4997-874B-3540DFBBAF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764704"/>
            <a:ext cx="5120640" cy="2304288"/>
          </a:xfrm>
        </p:spPr>
        <p:txBody>
          <a:bodyPr anchor="t">
            <a:noAutofit/>
          </a:bodyPr>
          <a:lstStyle/>
          <a:p>
            <a:pPr algn="ctr"/>
            <a:r>
              <a:rPr lang="fa-IR" sz="8800" dirty="0" smtClean="0">
                <a:solidFill>
                  <a:srgbClr val="FF0000"/>
                </a:solidFill>
                <a:cs typeface="+mj-cs"/>
              </a:rPr>
              <a:t>مهارتهای </a:t>
            </a:r>
            <a:br>
              <a:rPr lang="fa-IR" sz="8800" dirty="0" smtClean="0">
                <a:solidFill>
                  <a:srgbClr val="FF0000"/>
                </a:solidFill>
                <a:cs typeface="+mj-cs"/>
              </a:rPr>
            </a:br>
            <a:r>
              <a:rPr lang="fa-IR" sz="8800" dirty="0" smtClean="0">
                <a:solidFill>
                  <a:srgbClr val="FF0000"/>
                </a:solidFill>
                <a:cs typeface="+mj-cs"/>
              </a:rPr>
              <a:t>فرزند پروری</a:t>
            </a:r>
            <a:endParaRPr lang="fa-IR" sz="88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4941168"/>
            <a:ext cx="5120640" cy="1581150"/>
          </a:xfrm>
        </p:spPr>
        <p:txBody>
          <a:bodyPr>
            <a:noAutofit/>
          </a:bodyPr>
          <a:lstStyle/>
          <a:p>
            <a:pPr algn="ctr"/>
            <a:r>
              <a:rPr lang="fa-IR" sz="4800" b="1" dirty="0" smtClean="0">
                <a:solidFill>
                  <a:schemeClr val="tx1"/>
                </a:solidFill>
                <a:cs typeface="B Nazanin" pitchFamily="2" charset="-78"/>
              </a:rPr>
              <a:t>دکتر محمدرضا یاوری</a:t>
            </a:r>
          </a:p>
        </p:txBody>
      </p:sp>
    </p:spTree>
    <p:extLst>
      <p:ext uri="{BB962C8B-B14F-4D97-AF65-F5344CB8AC3E}">
        <p14:creationId xmlns="" xmlns:p14="http://schemas.microsoft.com/office/powerpoint/2010/main" val="4183695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844824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1500" dirty="0">
                <a:solidFill>
                  <a:schemeClr val="accent1"/>
                </a:solidFill>
                <a:latin typeface="Rod" pitchFamily="49" charset="-79"/>
                <a:cs typeface="B Nazanin" pitchFamily="2" charset="-78"/>
              </a:rPr>
              <a:t>مهارتهای ارتباط جمعی </a:t>
            </a:r>
            <a:r>
              <a:rPr lang="fa-IR" sz="11500" dirty="0" smtClean="0">
                <a:solidFill>
                  <a:schemeClr val="accent1"/>
                </a:solidFill>
                <a:latin typeface="Rod" pitchFamily="49" charset="-79"/>
                <a:cs typeface="B Nazanin" pitchFamily="2" charset="-78"/>
              </a:rPr>
              <a:t/>
            </a:r>
            <a:br>
              <a:rPr lang="fa-IR" sz="11500" dirty="0" smtClean="0">
                <a:solidFill>
                  <a:schemeClr val="accent1"/>
                </a:solidFill>
                <a:latin typeface="Rod" pitchFamily="49" charset="-79"/>
                <a:cs typeface="B Nazanin" pitchFamily="2" charset="-78"/>
              </a:rPr>
            </a:br>
            <a:r>
              <a:rPr lang="fa-IR" sz="11500" dirty="0" smtClean="0">
                <a:solidFill>
                  <a:schemeClr val="accent1"/>
                </a:solidFill>
                <a:latin typeface="Rod" pitchFamily="49" charset="-79"/>
                <a:cs typeface="B Nazanin" pitchFamily="2" charset="-78"/>
              </a:rPr>
              <a:t>و </a:t>
            </a:r>
            <a:r>
              <a:rPr lang="fa-IR" sz="11500" dirty="0">
                <a:solidFill>
                  <a:schemeClr val="accent1"/>
                </a:solidFill>
                <a:latin typeface="Rod" pitchFamily="49" charset="-79"/>
                <a:cs typeface="B Nazanin" pitchFamily="2" charset="-78"/>
              </a:rPr>
              <a:t>روابط بین </a:t>
            </a:r>
            <a:r>
              <a:rPr lang="fa-IR" sz="11500" dirty="0" smtClean="0">
                <a:solidFill>
                  <a:schemeClr val="accent1"/>
                </a:solidFill>
                <a:latin typeface="Rod" pitchFamily="49" charset="-79"/>
                <a:cs typeface="B Nazanin" pitchFamily="2" charset="-78"/>
              </a:rPr>
              <a:t>فردی</a:t>
            </a:r>
            <a:r>
              <a:rPr lang="fa-IR" sz="6600" dirty="0">
                <a:solidFill>
                  <a:schemeClr val="accent1"/>
                </a:solidFill>
              </a:rPr>
              <a:t/>
            </a:r>
            <a:br>
              <a:rPr lang="fa-IR" sz="6600" dirty="0">
                <a:solidFill>
                  <a:schemeClr val="accent1"/>
                </a:solidFill>
              </a:rPr>
            </a:br>
            <a:endParaRPr lang="fa-IR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380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60648"/>
            <a:ext cx="8591550" cy="6408712"/>
          </a:xfrm>
        </p:spPr>
        <p:txBody>
          <a:bodyPr anchor="ctr">
            <a:noAutofit/>
          </a:bodyPr>
          <a:lstStyle/>
          <a:p>
            <a:pPr algn="ctr"/>
            <a:r>
              <a:rPr lang="fa-IR" sz="9600" dirty="0" smtClean="0">
                <a:solidFill>
                  <a:srgbClr val="C00000"/>
                </a:solidFill>
                <a:latin typeface="Rod" pitchFamily="49" charset="-79"/>
                <a:cs typeface="B Nazanin" pitchFamily="2" charset="-78"/>
              </a:rPr>
              <a:t>مهارتهای </a:t>
            </a:r>
            <a:r>
              <a:rPr lang="fa-IR" sz="9600" dirty="0">
                <a:solidFill>
                  <a:srgbClr val="C00000"/>
                </a:solidFill>
                <a:latin typeface="Rod" pitchFamily="49" charset="-79"/>
                <a:cs typeface="B Nazanin" pitchFamily="2" charset="-78"/>
              </a:rPr>
              <a:t>ارتباط </a:t>
            </a:r>
            <a:r>
              <a:rPr lang="fa-IR" sz="9600" dirty="0" smtClean="0">
                <a:solidFill>
                  <a:srgbClr val="C00000"/>
                </a:solidFill>
                <a:latin typeface="Rod" pitchFamily="49" charset="-79"/>
                <a:cs typeface="B Nazanin" pitchFamily="2" charset="-78"/>
              </a:rPr>
              <a:t>با </a:t>
            </a:r>
            <a:r>
              <a:rPr lang="fa-IR" sz="9600" dirty="0">
                <a:solidFill>
                  <a:srgbClr val="C00000"/>
                </a:solidFill>
                <a:latin typeface="Rod" pitchFamily="49" charset="-79"/>
                <a:cs typeface="B Nazanin" pitchFamily="2" charset="-78"/>
              </a:rPr>
              <a:t>محیط و </a:t>
            </a:r>
            <a:r>
              <a:rPr lang="fa-IR" sz="9600" dirty="0" smtClean="0">
                <a:solidFill>
                  <a:srgbClr val="C00000"/>
                </a:solidFill>
                <a:latin typeface="Rod" pitchFamily="49" charset="-79"/>
                <a:cs typeface="B Nazanin" pitchFamily="2" charset="-78"/>
              </a:rPr>
              <a:t>اطرافیان</a:t>
            </a:r>
            <a:r>
              <a:rPr lang="fa-IR" sz="6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a-IR" sz="6000" dirty="0">
                <a:solidFill>
                  <a:schemeClr val="tx2">
                    <a:lumMod val="50000"/>
                  </a:schemeClr>
                </a:solidFill>
              </a:rPr>
            </a:br>
            <a:endParaRPr lang="fa-IR" sz="6000" dirty="0"/>
          </a:p>
        </p:txBody>
      </p:sp>
    </p:spTree>
    <p:extLst>
      <p:ext uri="{BB962C8B-B14F-4D97-AF65-F5344CB8AC3E}">
        <p14:creationId xmlns="" xmlns:p14="http://schemas.microsoft.com/office/powerpoint/2010/main" val="4250034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9900" dirty="0" smtClean="0">
                <a:solidFill>
                  <a:srgbClr val="C00000"/>
                </a:solidFill>
                <a:latin typeface="+mn-lt"/>
                <a:cs typeface="B Nazanin" pitchFamily="2" charset="-78"/>
              </a:rPr>
              <a:t>مرام </a:t>
            </a:r>
            <a:r>
              <a:rPr lang="fa-IR" sz="19900" dirty="0">
                <a:solidFill>
                  <a:srgbClr val="C00000"/>
                </a:solidFill>
                <a:latin typeface="+mn-lt"/>
                <a:cs typeface="B Nazanin" pitchFamily="2" charset="-78"/>
              </a:rPr>
              <a:t>داری</a:t>
            </a:r>
            <a:r>
              <a:rPr lang="fa-IR" sz="5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a-IR" sz="5400" dirty="0">
                <a:solidFill>
                  <a:schemeClr val="tx2">
                    <a:lumMod val="50000"/>
                  </a:schemeClr>
                </a:solidFill>
              </a:rPr>
            </a:br>
            <a:endParaRPr lang="fa-IR" sz="5400" dirty="0"/>
          </a:p>
        </p:txBody>
      </p:sp>
    </p:spTree>
    <p:extLst>
      <p:ext uri="{BB962C8B-B14F-4D97-AF65-F5344CB8AC3E}">
        <p14:creationId xmlns="" xmlns:p14="http://schemas.microsoft.com/office/powerpoint/2010/main" val="1764793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591550" cy="309634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a-IR" sz="16600" dirty="0">
                <a:solidFill>
                  <a:srgbClr val="FF0000"/>
                </a:solidFill>
                <a:latin typeface="+mn-lt"/>
                <a:cs typeface="B Nazanin" pitchFamily="2" charset="-78"/>
              </a:rPr>
              <a:t>می</a:t>
            </a:r>
            <a:r>
              <a:rPr lang="fa-IR" sz="16600" dirty="0">
                <a:solidFill>
                  <a:schemeClr val="bg1"/>
                </a:solidFill>
                <a:latin typeface="+mn-lt"/>
                <a:cs typeface="B Nazanin" pitchFamily="2" charset="-78"/>
              </a:rPr>
              <a:t>ه</a:t>
            </a:r>
            <a:r>
              <a:rPr lang="fa-IR" sz="16600" dirty="0">
                <a:solidFill>
                  <a:srgbClr val="92D050"/>
                </a:solidFill>
                <a:latin typeface="+mn-lt"/>
                <a:cs typeface="B Nazanin" pitchFamily="2" charset="-78"/>
              </a:rPr>
              <a:t>ن</a:t>
            </a:r>
            <a:r>
              <a:rPr lang="fa-IR" sz="11500" dirty="0">
                <a:solidFill>
                  <a:schemeClr val="tx1"/>
                </a:solidFill>
                <a:latin typeface="+mn-lt"/>
                <a:cs typeface="B Nazanin" pitchFamily="2" charset="-78"/>
              </a:rPr>
              <a:t> </a:t>
            </a:r>
            <a:r>
              <a:rPr lang="fa-IR" sz="11500" dirty="0" smtClean="0">
                <a:solidFill>
                  <a:schemeClr val="tx1"/>
                </a:solidFill>
                <a:latin typeface="+mn-lt"/>
                <a:cs typeface="B Nazanin" pitchFamily="2" charset="-78"/>
              </a:rPr>
              <a:t>پرستی</a:t>
            </a: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68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844824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6400" dirty="0">
                <a:solidFill>
                  <a:srgbClr val="FF0000"/>
                </a:solidFill>
                <a:latin typeface="+mn-lt"/>
                <a:cs typeface="B Nazanin" pitchFamily="2" charset="-78"/>
              </a:rPr>
              <a:t>کمک به </a:t>
            </a:r>
            <a:r>
              <a:rPr lang="fa-IR" sz="16400" dirty="0" smtClean="0">
                <a:solidFill>
                  <a:srgbClr val="FF0000"/>
                </a:solidFill>
                <a:latin typeface="+mn-lt"/>
                <a:cs typeface="B Nazanin" pitchFamily="2" charset="-78"/>
              </a:rPr>
              <a:t>دیگران</a:t>
            </a:r>
            <a:r>
              <a:rPr lang="fa-IR" sz="4800" dirty="0">
                <a:solidFill>
                  <a:srgbClr val="FF0000"/>
                </a:solidFill>
              </a:rPr>
              <a:t/>
            </a:r>
            <a:br>
              <a:rPr lang="fa-IR" sz="4800" dirty="0">
                <a:solidFill>
                  <a:srgbClr val="FF0000"/>
                </a:solidFill>
              </a:rPr>
            </a:br>
            <a:endParaRPr lang="fa-I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97770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3800" dirty="0">
                <a:solidFill>
                  <a:srgbClr val="C00000"/>
                </a:solidFill>
                <a:latin typeface="+mn-lt"/>
                <a:cs typeface="B Nazanin" pitchFamily="2" charset="-78"/>
              </a:rPr>
              <a:t>کم توقع </a:t>
            </a:r>
            <a:r>
              <a:rPr lang="fa-IR" sz="13800" dirty="0" smtClean="0">
                <a:solidFill>
                  <a:srgbClr val="C00000"/>
                </a:solidFill>
                <a:latin typeface="+mn-lt"/>
                <a:cs typeface="B Nazanin" pitchFamily="2" charset="-78"/>
              </a:rPr>
              <a:t>بودن</a:t>
            </a:r>
            <a:r>
              <a:rPr lang="fa-IR" sz="4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a-IR" sz="4400" dirty="0">
                <a:solidFill>
                  <a:schemeClr val="tx2">
                    <a:lumMod val="50000"/>
                  </a:schemeClr>
                </a:solidFill>
              </a:rPr>
            </a:br>
            <a:endParaRPr lang="fa-IR" sz="4400" dirty="0"/>
          </a:p>
        </p:txBody>
      </p:sp>
    </p:spTree>
    <p:extLst>
      <p:ext uri="{BB962C8B-B14F-4D97-AF65-F5344CB8AC3E}">
        <p14:creationId xmlns="" xmlns:p14="http://schemas.microsoft.com/office/powerpoint/2010/main" val="458856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772816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6600" dirty="0">
                <a:solidFill>
                  <a:srgbClr val="FF9900"/>
                </a:solidFill>
                <a:latin typeface="+mn-lt"/>
                <a:cs typeface="B Nazanin" pitchFamily="2" charset="-78"/>
              </a:rPr>
              <a:t>قانون </a:t>
            </a:r>
            <a:r>
              <a:rPr lang="fa-IR" sz="16600" dirty="0" smtClean="0">
                <a:solidFill>
                  <a:srgbClr val="FF9900"/>
                </a:solidFill>
                <a:latin typeface="+mn-lt"/>
                <a:cs typeface="B Nazanin" pitchFamily="2" charset="-78"/>
              </a:rPr>
              <a:t>گرایی</a:t>
            </a:r>
            <a:r>
              <a:rPr lang="fa-IR" sz="4800" dirty="0">
                <a:solidFill>
                  <a:srgbClr val="FF9900"/>
                </a:solidFill>
              </a:rPr>
              <a:t/>
            </a:r>
            <a:br>
              <a:rPr lang="fa-IR" sz="4800" dirty="0">
                <a:solidFill>
                  <a:srgbClr val="FF9900"/>
                </a:solidFill>
              </a:rPr>
            </a:br>
            <a:endParaRPr lang="fa-IR" sz="48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5191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700808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6600" dirty="0">
                <a:solidFill>
                  <a:srgbClr val="92D050"/>
                </a:solidFill>
                <a:latin typeface="Rod" pitchFamily="49" charset="-79"/>
                <a:cs typeface="B Nazanin" pitchFamily="2" charset="-78"/>
              </a:rPr>
              <a:t>خانواده گزینی</a:t>
            </a:r>
            <a:r>
              <a:rPr lang="fa-IR" sz="4800" dirty="0">
                <a:solidFill>
                  <a:srgbClr val="92D050"/>
                </a:solidFill>
              </a:rPr>
              <a:t/>
            </a:r>
            <a:br>
              <a:rPr lang="fa-IR" sz="4800" dirty="0">
                <a:solidFill>
                  <a:srgbClr val="92D050"/>
                </a:solidFill>
              </a:rPr>
            </a:br>
            <a:endParaRPr lang="fa-IR" sz="4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5949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04664"/>
            <a:ext cx="8591550" cy="1066801"/>
          </a:xfrm>
        </p:spPr>
        <p:txBody>
          <a:bodyPr>
            <a:noAutofit/>
          </a:bodyPr>
          <a:lstStyle/>
          <a:p>
            <a:pPr algn="ctr"/>
            <a:r>
              <a:rPr lang="fa-IR" sz="6600" b="1" dirty="0" smtClean="0">
                <a:solidFill>
                  <a:schemeClr val="tx1"/>
                </a:solidFill>
                <a:latin typeface="Rod" pitchFamily="49" charset="-79"/>
                <a:cs typeface="B Nazanin" pitchFamily="2" charset="-78"/>
              </a:rPr>
              <a:t>چگونگی شکل گیری رفتار:</a:t>
            </a:r>
            <a:endParaRPr lang="fa-IR" sz="6600" b="1" dirty="0">
              <a:solidFill>
                <a:schemeClr val="tx1"/>
              </a:solidFill>
              <a:latin typeface="Rod" pitchFamily="49" charset="-79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20240"/>
            <a:ext cx="7848872" cy="4605104"/>
          </a:xfrm>
        </p:spPr>
        <p:txBody>
          <a:bodyPr anchor="ctr">
            <a:noAutofit/>
          </a:bodyPr>
          <a:lstStyle/>
          <a:p>
            <a:pPr defTabSz="1116000">
              <a:buFont typeface="Wingdings" pitchFamily="2" charset="2"/>
              <a:buChar char="v"/>
            </a:pPr>
            <a:r>
              <a:rPr lang="fa-IR" sz="6000" b="1" dirty="0" smtClean="0">
                <a:cs typeface="B Nazanin" pitchFamily="2" charset="-78"/>
              </a:rPr>
              <a:t>شرطی سازی کلاسیک</a:t>
            </a:r>
          </a:p>
          <a:p>
            <a:pPr marL="0" indent="0" algn="ctr" defTabSz="1116000">
              <a:buNone/>
            </a:pPr>
            <a:endParaRPr lang="fa-IR" sz="6000" b="1" dirty="0" smtClean="0">
              <a:cs typeface="B Nazanin" pitchFamily="2" charset="-78"/>
            </a:endParaRPr>
          </a:p>
          <a:p>
            <a:pPr algn="ctr" defTabSz="1116000">
              <a:buFont typeface="Wingdings" pitchFamily="2" charset="2"/>
              <a:buChar char="v"/>
            </a:pPr>
            <a:r>
              <a:rPr lang="fa-IR" sz="6000" b="1" dirty="0" smtClean="0">
                <a:cs typeface="B Nazanin" pitchFamily="2" charset="-78"/>
              </a:rPr>
              <a:t>شرطی سازی عامل</a:t>
            </a:r>
          </a:p>
          <a:p>
            <a:pPr marL="0" indent="0" algn="ctr" defTabSz="1116000">
              <a:buNone/>
            </a:pPr>
            <a:endParaRPr lang="fa-IR" sz="6000" b="1" dirty="0" smtClean="0">
              <a:cs typeface="B Nazanin" pitchFamily="2" charset="-78"/>
            </a:endParaRPr>
          </a:p>
          <a:p>
            <a:pPr algn="l" defTabSz="1116000">
              <a:buFont typeface="Wingdings" pitchFamily="2" charset="2"/>
              <a:buChar char="v"/>
            </a:pPr>
            <a:r>
              <a:rPr lang="fa-IR" sz="6000" b="1" dirty="0" smtClean="0">
                <a:cs typeface="B Nazanin" pitchFamily="2" charset="-78"/>
              </a:rPr>
              <a:t>یادگیری اجتماعی</a:t>
            </a:r>
            <a:endParaRPr lang="fa-IR" sz="6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979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6600" b="1" spc="30" dirty="0" smtClean="0">
                <a:solidFill>
                  <a:srgbClr val="00B050"/>
                </a:solidFill>
                <a:cs typeface="B Nazanin" pitchFamily="2" charset="-78"/>
              </a:rPr>
              <a:t>ارکان فرزند</a:t>
            </a:r>
            <a:r>
              <a:rPr lang="fa-IR" sz="7200" b="1" spc="30" dirty="0" smtClean="0">
                <a:solidFill>
                  <a:srgbClr val="00B050"/>
                </a:solidFill>
                <a:latin typeface="+mn-lt"/>
                <a:ea typeface="+mn-ea"/>
                <a:cs typeface="B Nazanin" pitchFamily="2" charset="-78"/>
              </a:rPr>
              <a:t>پروری</a:t>
            </a:r>
            <a:r>
              <a:rPr lang="fa-IR" sz="7200" i="1" dirty="0" smtClean="0">
                <a:solidFill>
                  <a:srgbClr val="00B050"/>
                </a:solidFill>
                <a:latin typeface="Rod" pitchFamily="49" charset="-79"/>
                <a:cs typeface="B Nazanin" pitchFamily="2" charset="-78"/>
              </a:rPr>
              <a:t>:</a:t>
            </a:r>
            <a:endParaRPr lang="fa-IR" sz="7200" i="1" dirty="0">
              <a:solidFill>
                <a:srgbClr val="00B050"/>
              </a:solidFill>
              <a:latin typeface="Rod" pitchFamily="49" charset="-79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</p:spPr>
        <p:txBody>
          <a:bodyPr anchor="ctr"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fa-IR" sz="5400" b="1" dirty="0" smtClean="0">
                <a:cs typeface="B Nazanin" pitchFamily="2" charset="-78"/>
              </a:rPr>
              <a:t>مهارتهاوالزامات فرزندآوری از سوی والدین</a:t>
            </a:r>
          </a:p>
          <a:p>
            <a:pPr algn="ctr">
              <a:buFont typeface="Wingdings" pitchFamily="2" charset="2"/>
              <a:buChar char="v"/>
            </a:pPr>
            <a:r>
              <a:rPr lang="fa-IR" sz="5400" b="1" smtClean="0">
                <a:cs typeface="B Nazanin" pitchFamily="2" charset="-78"/>
              </a:rPr>
              <a:t>نقش اعضای خانواده </a:t>
            </a:r>
            <a:r>
              <a:rPr lang="fa-IR" sz="5400" b="1" dirty="0">
                <a:cs typeface="B Nazanin" pitchFamily="2" charset="-78"/>
              </a:rPr>
              <a:t>و </a:t>
            </a:r>
            <a:r>
              <a:rPr lang="fa-IR" sz="5400" b="1" dirty="0" smtClean="0">
                <a:cs typeface="B Nazanin" pitchFamily="2" charset="-78"/>
              </a:rPr>
              <a:t>اطرافیان</a:t>
            </a:r>
            <a:endParaRPr lang="fa-IR" sz="1800" b="1" dirty="0">
              <a:cs typeface="B Nazanin" pitchFamily="2" charset="-78"/>
            </a:endParaRPr>
          </a:p>
          <a:p>
            <a:pPr algn="ctr">
              <a:buFont typeface="Wingdings" pitchFamily="2" charset="2"/>
              <a:buChar char="v"/>
            </a:pPr>
            <a:r>
              <a:rPr lang="fa-IR" sz="5400" b="1" dirty="0">
                <a:cs typeface="B Nazanin" pitchFamily="2" charset="-78"/>
              </a:rPr>
              <a:t>پایش و هدایت عوامل مداخله </a:t>
            </a:r>
            <a:r>
              <a:rPr lang="fa-IR" sz="5400" b="1" dirty="0" smtClean="0">
                <a:cs typeface="B Nazanin" pitchFamily="2" charset="-78"/>
              </a:rPr>
              <a:t>گر بیرونی</a:t>
            </a:r>
            <a:endParaRPr lang="fa-IR" sz="5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8970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96752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</a:rPr>
              <a:t>مهارتهای اصلی فرزند پروری</a:t>
            </a:r>
            <a:endParaRPr lang="fa-IR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572000" cy="6768752"/>
          </a:xfrm>
        </p:spPr>
        <p:txBody>
          <a:bodyPr>
            <a:noAutofit/>
          </a:bodyPr>
          <a:lstStyle/>
          <a:p>
            <a:r>
              <a:rPr lang="fa-IR" sz="4000" b="1" dirty="0" smtClean="0">
                <a:cs typeface="B Nazanin" pitchFamily="2" charset="-78"/>
              </a:rPr>
              <a:t>مهارتهای ارتباط با محیط واطرافیان</a:t>
            </a:r>
            <a:endParaRPr lang="en-US" sz="4000" b="1" dirty="0" smtClean="0">
              <a:cs typeface="B Nazanin" pitchFamily="2" charset="-78"/>
            </a:endParaRPr>
          </a:p>
          <a:p>
            <a:r>
              <a:rPr lang="fa-IR" sz="4000" b="1" dirty="0" smtClean="0">
                <a:cs typeface="B Nazanin" pitchFamily="2" charset="-78"/>
              </a:rPr>
              <a:t>مرام داری</a:t>
            </a:r>
          </a:p>
          <a:p>
            <a:r>
              <a:rPr lang="fa-IR" sz="4000" b="1" dirty="0" smtClean="0">
                <a:cs typeface="B Nazanin" pitchFamily="2" charset="-78"/>
              </a:rPr>
              <a:t>میهن پرستی</a:t>
            </a:r>
          </a:p>
          <a:p>
            <a:r>
              <a:rPr lang="fa-IR" sz="4000" b="1" dirty="0" smtClean="0">
                <a:cs typeface="B Nazanin" pitchFamily="2" charset="-78"/>
              </a:rPr>
              <a:t>کمک به دیگران</a:t>
            </a:r>
          </a:p>
          <a:p>
            <a:r>
              <a:rPr lang="fa-IR" sz="4000" b="1" dirty="0" smtClean="0">
                <a:cs typeface="B Nazanin" pitchFamily="2" charset="-78"/>
              </a:rPr>
              <a:t>کم توقع بودن</a:t>
            </a:r>
          </a:p>
          <a:p>
            <a:r>
              <a:rPr lang="fa-IR" sz="4000" b="1" dirty="0" smtClean="0">
                <a:cs typeface="B Nazanin" pitchFamily="2" charset="-78"/>
              </a:rPr>
              <a:t>قانون گرایی</a:t>
            </a:r>
          </a:p>
          <a:p>
            <a:r>
              <a:rPr lang="fa-IR" sz="4000" b="1" dirty="0" smtClean="0">
                <a:cs typeface="B Nazanin" pitchFamily="2" charset="-78"/>
              </a:rPr>
              <a:t>خانواده گزینی</a:t>
            </a:r>
            <a:endParaRPr lang="en-US" sz="4000" b="1" dirty="0" smtClean="0">
              <a:cs typeface="B Nazanin" pitchFamily="2" charset="-78"/>
            </a:endParaRPr>
          </a:p>
          <a:p>
            <a:pPr>
              <a:buNone/>
            </a:pPr>
            <a:endParaRPr lang="fa-IR" sz="4000" b="1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251960" cy="5733256"/>
          </a:xfrm>
        </p:spPr>
        <p:txBody>
          <a:bodyPr>
            <a:noAutofit/>
          </a:bodyPr>
          <a:lstStyle/>
          <a:p>
            <a:r>
              <a:rPr lang="fa-IR" sz="3600" b="1" dirty="0">
                <a:cs typeface="B Nazanin" pitchFamily="2" charset="-78"/>
              </a:rPr>
              <a:t>پشتوانه </a:t>
            </a:r>
            <a:r>
              <a:rPr lang="fa-IR" sz="3600" b="1" dirty="0" smtClean="0">
                <a:cs typeface="B Nazanin" pitchFamily="2" charset="-78"/>
              </a:rPr>
              <a:t>سازی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وانگیزش</a:t>
            </a:r>
            <a:endParaRPr lang="fa-IR" sz="3600" b="1" dirty="0">
              <a:cs typeface="B Nazanin" pitchFamily="2" charset="-78"/>
            </a:endParaRPr>
          </a:p>
          <a:p>
            <a:r>
              <a:rPr lang="fa-IR" sz="3600" b="1" dirty="0">
                <a:cs typeface="B Nazanin" pitchFamily="2" charset="-78"/>
              </a:rPr>
              <a:t>توانایی تصمیم گیری و </a:t>
            </a:r>
            <a:r>
              <a:rPr lang="fa-IR" sz="4000" b="1" dirty="0">
                <a:cs typeface="B Nazanin" pitchFamily="2" charset="-78"/>
              </a:rPr>
              <a:t>تفکر خلاق</a:t>
            </a:r>
          </a:p>
          <a:p>
            <a:r>
              <a:rPr lang="fa-IR" sz="3600" b="1" dirty="0">
                <a:cs typeface="B Nazanin" pitchFamily="2" charset="-78"/>
              </a:rPr>
              <a:t>توانایی تفکر </a:t>
            </a:r>
            <a:r>
              <a:rPr lang="fa-IR" sz="3600" b="1" dirty="0" smtClean="0">
                <a:cs typeface="B Nazanin" pitchFamily="2" charset="-78"/>
              </a:rPr>
              <a:t>انتقادی</a:t>
            </a:r>
            <a:endParaRPr lang="fa-IR" sz="3600" b="1" dirty="0">
              <a:cs typeface="B Nazanin" pitchFamily="2" charset="-78"/>
            </a:endParaRPr>
          </a:p>
          <a:p>
            <a:r>
              <a:rPr lang="fa-IR" sz="3600" b="1" dirty="0">
                <a:cs typeface="B Nazanin" pitchFamily="2" charset="-78"/>
              </a:rPr>
              <a:t>توانایی حل مسئله</a:t>
            </a:r>
          </a:p>
          <a:p>
            <a:r>
              <a:rPr lang="fa-IR" sz="3600" b="1" dirty="0">
                <a:cs typeface="B Nazanin" pitchFamily="2" charset="-78"/>
              </a:rPr>
              <a:t>روبرو شدن با واقعیت</a:t>
            </a:r>
          </a:p>
          <a:p>
            <a:r>
              <a:rPr lang="fa-IR" sz="3600" b="1" dirty="0">
                <a:cs typeface="B Nazanin" pitchFamily="2" charset="-78"/>
              </a:rPr>
              <a:t>مهارتهای ارتباط جمعی و روابط بین فردی</a:t>
            </a:r>
          </a:p>
          <a:p>
            <a:pPr>
              <a:buNone/>
            </a:pP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625227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7200" dirty="0">
                <a:solidFill>
                  <a:schemeClr val="tx1"/>
                </a:solidFill>
                <a:cs typeface="B Nazanin" pitchFamily="2" charset="-78"/>
              </a:rPr>
              <a:t>پشتوانه </a:t>
            </a:r>
            <a:r>
              <a:rPr lang="fa-IR" sz="7200" dirty="0" smtClean="0">
                <a:solidFill>
                  <a:schemeClr val="tx1"/>
                </a:solidFill>
                <a:cs typeface="B Nazanin" pitchFamily="2" charset="-78"/>
              </a:rPr>
              <a:t>سازی وانگیزش</a:t>
            </a:r>
            <a:endParaRPr lang="fa-IR" sz="7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4503480" cy="6264696"/>
          </a:xfrm>
        </p:spPr>
        <p:txBody>
          <a:bodyPr>
            <a:noAutofit/>
          </a:bodyPr>
          <a:lstStyle/>
          <a:p>
            <a:r>
              <a:rPr lang="fa-IR" sz="4000" b="1" dirty="0">
                <a:solidFill>
                  <a:srgbClr val="0070C0"/>
                </a:solidFill>
                <a:cs typeface="B Nazanin" pitchFamily="2" charset="-78"/>
              </a:rPr>
              <a:t>مسئولیت پذیری</a:t>
            </a:r>
          </a:p>
          <a:p>
            <a:r>
              <a:rPr lang="fa-IR" sz="4000" b="1" dirty="0">
                <a:solidFill>
                  <a:srgbClr val="0070C0"/>
                </a:solidFill>
                <a:cs typeface="B Nazanin" pitchFamily="2" charset="-78"/>
              </a:rPr>
              <a:t>مشارکت در تصمیم سازی های خانوادگی</a:t>
            </a:r>
          </a:p>
          <a:p>
            <a:r>
              <a:rPr lang="fa-IR" sz="4000" b="1" dirty="0">
                <a:solidFill>
                  <a:srgbClr val="0070C0"/>
                </a:solidFill>
                <a:cs typeface="B Nazanin" pitchFamily="2" charset="-78"/>
              </a:rPr>
              <a:t>مراقبت از رفتارهای خصوصی اعضای خانواده و مهمانان</a:t>
            </a:r>
          </a:p>
          <a:p>
            <a:r>
              <a:rPr lang="fa-IR" sz="4000" b="1" dirty="0">
                <a:solidFill>
                  <a:srgbClr val="0070C0"/>
                </a:solidFill>
                <a:cs typeface="B Nazanin" pitchFamily="2" charset="-78"/>
              </a:rPr>
              <a:t>حذف </a:t>
            </a:r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خطاهای دروازه </a:t>
            </a:r>
            <a:endParaRPr lang="fa-IR" sz="4000" b="1" dirty="0">
              <a:solidFill>
                <a:srgbClr val="0070C0"/>
              </a:solidFill>
              <a:cs typeface="B Nazanin" pitchFamily="2" charset="-78"/>
            </a:endParaRPr>
          </a:p>
          <a:p>
            <a:r>
              <a:rPr lang="fa-IR" sz="4000" b="1" dirty="0">
                <a:solidFill>
                  <a:srgbClr val="0070C0"/>
                </a:solidFill>
                <a:cs typeface="B Nazanin" pitchFamily="2" charset="-78"/>
              </a:rPr>
              <a:t>عدم قیاس با دیگران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251960" cy="5661248"/>
          </a:xfrm>
        </p:spPr>
        <p:txBody>
          <a:bodyPr>
            <a:normAutofit fontScale="92500" lnSpcReduction="10000"/>
          </a:bodyPr>
          <a:lstStyle/>
          <a:p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تأمین نیازهای عاطفی</a:t>
            </a:r>
          </a:p>
          <a:p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بزرگ منشی در خانواده</a:t>
            </a:r>
          </a:p>
          <a:p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تعادل عاطفی</a:t>
            </a:r>
          </a:p>
          <a:p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حق سالاری در خانواده</a:t>
            </a:r>
          </a:p>
          <a:p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حمایت عادلانه</a:t>
            </a:r>
          </a:p>
          <a:p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فرصت جبران اشتباهات</a:t>
            </a:r>
          </a:p>
          <a:p>
            <a:r>
              <a:rPr lang="fa-IR" sz="4000" b="1" dirty="0" smtClean="0">
                <a:solidFill>
                  <a:srgbClr val="0070C0"/>
                </a:solidFill>
                <a:cs typeface="B Nazanin" pitchFamily="2" charset="-78"/>
              </a:rPr>
              <a:t>پرهیز از مجادلات خانوادگی</a:t>
            </a:r>
          </a:p>
          <a:p>
            <a:endParaRPr lang="fa-IR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3968" y="1412776"/>
            <a:ext cx="18722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6205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844824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1500" b="1" dirty="0">
                <a:solidFill>
                  <a:srgbClr val="92D050"/>
                </a:solidFill>
                <a:effectLst/>
                <a:latin typeface="Rod" pitchFamily="49" charset="-79"/>
                <a:cs typeface="B Nazanin" pitchFamily="2" charset="-78"/>
              </a:rPr>
              <a:t>توانایی تصمیم گیری </a:t>
            </a:r>
            <a:r>
              <a:rPr lang="fa-IR" sz="11500" b="1" dirty="0" smtClean="0">
                <a:solidFill>
                  <a:srgbClr val="92D050"/>
                </a:solidFill>
                <a:effectLst/>
                <a:latin typeface="Rod" pitchFamily="49" charset="-79"/>
                <a:cs typeface="B Nazanin" pitchFamily="2" charset="-78"/>
              </a:rPr>
              <a:t/>
            </a:r>
            <a:br>
              <a:rPr lang="fa-IR" sz="11500" b="1" dirty="0" smtClean="0">
                <a:solidFill>
                  <a:srgbClr val="92D050"/>
                </a:solidFill>
                <a:effectLst/>
                <a:latin typeface="Rod" pitchFamily="49" charset="-79"/>
                <a:cs typeface="B Nazanin" pitchFamily="2" charset="-78"/>
              </a:rPr>
            </a:br>
            <a:r>
              <a:rPr lang="fa-IR" sz="11500" b="1" dirty="0" smtClean="0">
                <a:solidFill>
                  <a:srgbClr val="92D050"/>
                </a:solidFill>
                <a:effectLst/>
                <a:latin typeface="Rod" pitchFamily="49" charset="-79"/>
                <a:cs typeface="B Nazanin" pitchFamily="2" charset="-78"/>
              </a:rPr>
              <a:t>و </a:t>
            </a:r>
            <a:r>
              <a:rPr lang="fa-IR" sz="11500" b="1" dirty="0">
                <a:solidFill>
                  <a:srgbClr val="92D050"/>
                </a:solidFill>
                <a:effectLst/>
                <a:latin typeface="Rod" pitchFamily="49" charset="-79"/>
                <a:cs typeface="B Nazanin" pitchFamily="2" charset="-78"/>
              </a:rPr>
              <a:t>تفکر خلاق</a:t>
            </a:r>
            <a:r>
              <a:rPr lang="fa-IR" sz="5400" b="1" dirty="0">
                <a:solidFill>
                  <a:srgbClr val="92D050"/>
                </a:solidFill>
                <a:effectLst/>
              </a:rPr>
              <a:t/>
            </a:r>
            <a:br>
              <a:rPr lang="fa-IR" sz="5400" b="1" dirty="0">
                <a:solidFill>
                  <a:srgbClr val="92D050"/>
                </a:solidFill>
                <a:effectLst/>
              </a:rPr>
            </a:br>
            <a:endParaRPr lang="fa-IR" sz="5400" b="1" dirty="0"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1090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132856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1500" dirty="0">
                <a:solidFill>
                  <a:srgbClr val="DE0000"/>
                </a:solidFill>
                <a:latin typeface="Rod" pitchFamily="49" charset="-79"/>
                <a:cs typeface="B Nazanin" pitchFamily="2" charset="-78"/>
              </a:rPr>
              <a:t>توانایی تفکر </a:t>
            </a:r>
            <a:r>
              <a:rPr lang="fa-IR" sz="11500" dirty="0" smtClean="0">
                <a:solidFill>
                  <a:srgbClr val="DE0000"/>
                </a:solidFill>
                <a:latin typeface="Rod" pitchFamily="49" charset="-79"/>
                <a:cs typeface="B Nazanin" pitchFamily="2" charset="-78"/>
              </a:rPr>
              <a:t>انتقادی</a:t>
            </a:r>
            <a:r>
              <a:rPr lang="fa-IR" sz="5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a-IR" sz="5400" dirty="0">
                <a:solidFill>
                  <a:schemeClr val="tx2">
                    <a:lumMod val="50000"/>
                  </a:schemeClr>
                </a:solidFill>
              </a:rPr>
            </a:br>
            <a:endParaRPr lang="fa-IR" sz="5400" dirty="0"/>
          </a:p>
        </p:txBody>
      </p:sp>
    </p:spTree>
    <p:extLst>
      <p:ext uri="{BB962C8B-B14F-4D97-AF65-F5344CB8AC3E}">
        <p14:creationId xmlns="" xmlns:p14="http://schemas.microsoft.com/office/powerpoint/2010/main" val="1749789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916832"/>
            <a:ext cx="8591550" cy="309634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a-IR" sz="11500" b="1" dirty="0">
                <a:solidFill>
                  <a:srgbClr val="00B0F0"/>
                </a:solidFill>
                <a:latin typeface="Rod" pitchFamily="49" charset="-79"/>
                <a:cs typeface="B Nazanin" pitchFamily="2" charset="-78"/>
              </a:rPr>
              <a:t>توانایی حل مسئله</a:t>
            </a:r>
            <a:r>
              <a:rPr lang="fa-IR" sz="4400" b="1" dirty="0">
                <a:solidFill>
                  <a:srgbClr val="00B0F0"/>
                </a:solidFill>
              </a:rPr>
              <a:t/>
            </a:r>
            <a:br>
              <a:rPr lang="fa-IR" sz="4400" b="1" dirty="0">
                <a:solidFill>
                  <a:srgbClr val="00B0F0"/>
                </a:solidFill>
              </a:rPr>
            </a:br>
            <a:endParaRPr lang="fa-IR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459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916832"/>
            <a:ext cx="8591550" cy="3096344"/>
          </a:xfrm>
        </p:spPr>
        <p:txBody>
          <a:bodyPr anchor="ctr">
            <a:noAutofit/>
          </a:bodyPr>
          <a:lstStyle/>
          <a:p>
            <a:pPr algn="ctr"/>
            <a:r>
              <a:rPr lang="fa-IR" sz="11500" b="1" dirty="0">
                <a:solidFill>
                  <a:srgbClr val="7030A0"/>
                </a:solidFill>
                <a:latin typeface="Rod" pitchFamily="49" charset="-79"/>
                <a:cs typeface="B Nazanin" pitchFamily="2" charset="-78"/>
              </a:rPr>
              <a:t>روبرو شدن با واقعیت</a:t>
            </a:r>
            <a:r>
              <a:rPr lang="fa-IR" sz="4400" b="1" dirty="0">
                <a:solidFill>
                  <a:srgbClr val="7030A0"/>
                </a:solidFill>
              </a:rPr>
              <a:t/>
            </a:r>
            <a:br>
              <a:rPr lang="fa-IR" sz="4400" b="1" dirty="0">
                <a:solidFill>
                  <a:srgbClr val="7030A0"/>
                </a:solidFill>
              </a:rPr>
            </a:br>
            <a:endParaRPr lang="fa-IR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397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170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مهارتهای  فرزند پروری</vt:lpstr>
      <vt:lpstr>چگونگی شکل گیری رفتار:</vt:lpstr>
      <vt:lpstr>ارکان فرزندپروری:</vt:lpstr>
      <vt:lpstr>مهارتهای اصلی فرزند پروری</vt:lpstr>
      <vt:lpstr>پشتوانه سازی وانگیزش</vt:lpstr>
      <vt:lpstr>توانایی تصمیم گیری  و تفکر خلاق </vt:lpstr>
      <vt:lpstr>توانایی تفکر انتقادی </vt:lpstr>
      <vt:lpstr>توانایی حل مسئله </vt:lpstr>
      <vt:lpstr>روبرو شدن با واقعیت </vt:lpstr>
      <vt:lpstr>مهارتهای ارتباط جمعی  و روابط بین فردی </vt:lpstr>
      <vt:lpstr>مهارتهای ارتباط با محیط و اطرافیان </vt:lpstr>
      <vt:lpstr>مرام داری </vt:lpstr>
      <vt:lpstr>میهن پرستی </vt:lpstr>
      <vt:lpstr>کمک به دیگران </vt:lpstr>
      <vt:lpstr>کم توقع بودن </vt:lpstr>
      <vt:lpstr>قانون گرایی </vt:lpstr>
      <vt:lpstr>خانواده گزینی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مهارتهای  فرزند پروری</dc:title>
  <dc:creator>valiasr</dc:creator>
  <cp:lastModifiedBy>PROJECTOR</cp:lastModifiedBy>
  <cp:revision>26</cp:revision>
  <dcterms:created xsi:type="dcterms:W3CDTF">2012-06-05T17:02:32Z</dcterms:created>
  <dcterms:modified xsi:type="dcterms:W3CDTF">2017-10-08T07:34:21Z</dcterms:modified>
</cp:coreProperties>
</file>